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实战演练篇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实战训练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5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buses can you take to Shantou Library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247110" y="928854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933056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 12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15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19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24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25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28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31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39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103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可知，共有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路公交车可到图书馆。故选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2310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the passage, you can get the information about the library except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number of books to borrow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way to get a library card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phone number and website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number of books in the library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1669637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books can be borrowed each time.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0754—88943002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0754—88943020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0754—88943019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http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//www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stlib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net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Shantou Library is one of the country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level libraries in China with over 1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books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正确；选项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未提及。故选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4170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574" y="780888"/>
            <a:ext cx="11451221" cy="149598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348880"/>
            <a:ext cx="3024336" cy="790377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348880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文主要介绍了汕头图书馆的一些相关信息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包括开放时间、遵循规则、交通路线、地址、电话、网址等。</a:t>
            </a:r>
            <a:endParaRPr lang="zh-CN" altLang="zh-CN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6311230" y="4843075"/>
            <a:ext cx="553547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广东汕头潮阳期末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9840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334566" y="908720"/>
          <a:ext cx="11523229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11523229">
                  <a:extLst>
                    <a:ext uri="{9D8B030D-6E8A-4147-A177-3AD203B41FA5}">
                      <a16:colId xmlns:a16="http://schemas.microsoft.com/office/drawing/2014/main" val="23332511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Welcome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Shantou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Library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Shantou Library is one of the country-level libraries in China with over 1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r>
                        <a:rPr lang="zh-CN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000 books in its collections including plenty of books for children</a:t>
                      </a:r>
                      <a:r>
                        <a:rPr lang="en-US" sz="3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68791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018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334566" y="865782"/>
          <a:ext cx="11521280" cy="5596128"/>
        </p:xfrm>
        <a:graphic>
          <a:graphicData uri="http://schemas.openxmlformats.org/drawingml/2006/table">
            <a:tbl>
              <a:tblPr firstRow="1" firstCol="1" bandRow="1"/>
              <a:tblGrid>
                <a:gridCol w="3456384">
                  <a:extLst>
                    <a:ext uri="{9D8B030D-6E8A-4147-A177-3AD203B41FA5}">
                      <a16:colId xmlns:a16="http://schemas.microsoft.com/office/drawing/2014/main" val="2520165003"/>
                    </a:ext>
                  </a:extLst>
                </a:gridCol>
                <a:gridCol w="8064896">
                  <a:extLst>
                    <a:ext uri="{9D8B030D-6E8A-4147-A177-3AD203B41FA5}">
                      <a16:colId xmlns:a16="http://schemas.microsoft.com/office/drawing/2014/main" val="1829560496"/>
                    </a:ext>
                  </a:extLst>
                </a:gridCol>
              </a:tblGrid>
              <a:tr h="226298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5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Opening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endParaRPr lang="zh-CN" sz="3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kumimoji="0" lang="en-US" altLang="zh-CN" sz="3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kumimoji="0" lang="zh-CN" altLang="en-US" sz="3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kumimoji="0" lang="en-US" altLang="zh-CN" sz="3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00—21</a:t>
                      </a:r>
                      <a:r>
                        <a:rPr kumimoji="0" lang="zh-CN" altLang="en-US" sz="3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kumimoji="0" lang="en-US" altLang="zh-CN" sz="3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 From Tuesday to Friday</a:t>
                      </a:r>
                      <a:endParaRPr kumimoji="0" lang="zh-CN" altLang="en-US" sz="34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kumimoji="0" lang="en-US" altLang="zh-CN" sz="3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kumimoji="0" lang="zh-CN" altLang="en-US" sz="3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kumimoji="0" lang="en-US" altLang="zh-CN" sz="3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00—17</a:t>
                      </a:r>
                      <a:r>
                        <a:rPr kumimoji="0" lang="zh-CN" altLang="en-US" sz="3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kumimoji="0" lang="en-US" altLang="zh-CN" sz="3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 From Saturday to Sunday &amp; Public Holiday</a:t>
                      </a:r>
                      <a:endParaRPr kumimoji="0" lang="zh-CN" altLang="en-US" sz="34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kumimoji="0" lang="en-US" altLang="zh-CN" sz="3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Closed on Monday</a:t>
                      </a:r>
                      <a:endParaRPr kumimoji="0" lang="zh-CN" altLang="en-US" sz="34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4993567"/>
                  </a:ext>
                </a:extLst>
              </a:tr>
              <a:tr h="226298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5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Rules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follow</a:t>
                      </a:r>
                      <a:endParaRPr lang="zh-CN" sz="3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kumimoji="0" lang="en-US" altLang="zh-CN" sz="3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Keep quiet</a:t>
                      </a:r>
                      <a:r>
                        <a:rPr kumimoji="0" lang="en-US" altLang="zh-CN" sz="3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kumimoji="0" lang="zh-CN" altLang="en-US" sz="34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kumimoji="0" lang="en-US" altLang="zh-CN" sz="3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 smoking</a:t>
                      </a:r>
                      <a:r>
                        <a:rPr kumimoji="0" lang="en-US" altLang="zh-CN" sz="3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kumimoji="0" lang="zh-CN" altLang="en-US" sz="34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kumimoji="0" lang="en-US" altLang="zh-CN" sz="3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Keep the room clean</a:t>
                      </a:r>
                      <a:r>
                        <a:rPr kumimoji="0" lang="en-US" altLang="zh-CN" sz="3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kumimoji="0" lang="zh-CN" altLang="en-US" sz="34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kumimoji="0" lang="en-US" altLang="zh-CN" sz="3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Take good care of the books and magazines</a:t>
                      </a:r>
                      <a:r>
                        <a:rPr kumimoji="0" lang="en-US" altLang="zh-CN" sz="34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kumimoji="0" lang="zh-CN" altLang="en-US" sz="34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56338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74185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334566" y="865782"/>
          <a:ext cx="11521280" cy="5349240"/>
        </p:xfrm>
        <a:graphic>
          <a:graphicData uri="http://schemas.openxmlformats.org/drawingml/2006/table">
            <a:tbl>
              <a:tblPr firstRow="1" firstCol="1" bandRow="1"/>
              <a:tblGrid>
                <a:gridCol w="2592288">
                  <a:extLst>
                    <a:ext uri="{9D8B030D-6E8A-4147-A177-3AD203B41FA5}">
                      <a16:colId xmlns:a16="http://schemas.microsoft.com/office/drawing/2014/main" val="2520165003"/>
                    </a:ext>
                  </a:extLst>
                </a:gridCol>
                <a:gridCol w="8928992">
                  <a:extLst>
                    <a:ext uri="{9D8B030D-6E8A-4147-A177-3AD203B41FA5}">
                      <a16:colId xmlns:a16="http://schemas.microsoft.com/office/drawing/2014/main" val="1829560496"/>
                    </a:ext>
                  </a:extLst>
                </a:gridCol>
              </a:tblGrid>
              <a:tr h="177113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0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Transportation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kumimoji="0" lang="en-US" altLang="zh-CN" sz="3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Bus 12</a:t>
                      </a:r>
                      <a:r>
                        <a:rPr kumimoji="0" lang="zh-CN" altLang="zh-CN" sz="3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 </a:t>
                      </a:r>
                      <a:r>
                        <a:rPr kumimoji="0" lang="en-US" altLang="zh-CN" sz="3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kumimoji="0" lang="zh-CN" altLang="zh-CN" sz="3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 </a:t>
                      </a:r>
                      <a:r>
                        <a:rPr kumimoji="0" lang="en-US" altLang="zh-CN" sz="3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</a:t>
                      </a:r>
                      <a:r>
                        <a:rPr kumimoji="0" lang="zh-CN" altLang="zh-CN" sz="3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 </a:t>
                      </a:r>
                      <a:r>
                        <a:rPr kumimoji="0" lang="en-US" altLang="zh-CN" sz="3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kumimoji="0" lang="zh-CN" altLang="zh-CN" sz="3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 </a:t>
                      </a:r>
                      <a:r>
                        <a:rPr kumimoji="0" lang="en-US" altLang="zh-CN" sz="3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24</a:t>
                      </a:r>
                      <a:r>
                        <a:rPr kumimoji="0" lang="zh-CN" altLang="zh-CN" sz="3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 </a:t>
                      </a:r>
                      <a:r>
                        <a:rPr kumimoji="0" lang="en-US" altLang="zh-CN" sz="3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25</a:t>
                      </a:r>
                      <a:r>
                        <a:rPr kumimoji="0" lang="zh-CN" altLang="zh-CN" sz="3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 </a:t>
                      </a:r>
                      <a:r>
                        <a:rPr kumimoji="0" lang="en-US" altLang="zh-CN" sz="3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28</a:t>
                      </a:r>
                      <a:r>
                        <a:rPr kumimoji="0" lang="zh-CN" altLang="zh-CN" sz="3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 </a:t>
                      </a:r>
                      <a:r>
                        <a:rPr kumimoji="0" lang="en-US" altLang="zh-CN" sz="3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31</a:t>
                      </a:r>
                      <a:r>
                        <a:rPr kumimoji="0" lang="zh-CN" altLang="zh-CN" sz="3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 </a:t>
                      </a:r>
                      <a:r>
                        <a:rPr kumimoji="0" lang="en-US" altLang="zh-CN" sz="3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39</a:t>
                      </a:r>
                      <a:r>
                        <a:rPr kumimoji="0" lang="zh-CN" altLang="zh-CN" sz="3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 </a:t>
                      </a:r>
                      <a:r>
                        <a:rPr kumimoji="0" lang="en-US" altLang="zh-CN" sz="3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103</a:t>
                      </a:r>
                      <a:r>
                        <a:rPr kumimoji="0" lang="zh-CN" altLang="zh-CN" sz="3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kumimoji="0" lang="en-US" altLang="zh-CN" sz="3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get off at Conference and Exhibition Centre</a:t>
                      </a:r>
                      <a:r>
                        <a:rPr kumimoji="0" lang="zh-CN" altLang="zh-CN" sz="3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3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rPr>
                        <a:t>Bus 19 &amp; 25</a:t>
                      </a:r>
                      <a:r>
                        <a:rPr kumimoji="0" lang="zh-CN" altLang="zh-CN" sz="3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kumimoji="0" lang="en-US" altLang="zh-CN" sz="3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+mn-cs"/>
                        </a:rPr>
                        <a:t>get off at Dongfang Middle School</a:t>
                      </a:r>
                      <a:r>
                        <a:rPr kumimoji="0" lang="zh-CN" altLang="zh-CN" sz="3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endParaRPr kumimoji="0" lang="zh-CN" altLang="en-US" sz="30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4993567"/>
                  </a:ext>
                </a:extLst>
              </a:tr>
              <a:tr h="226298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0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More</a:t>
                      </a:r>
                      <a:r>
                        <a:rPr lang="en-US" altLang="zh-CN" sz="3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0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useful</a:t>
                      </a:r>
                      <a:endParaRPr lang="zh-CN" altLang="zh-CN" sz="30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30000"/>
                        </a:lnSpc>
                      </a:pPr>
                      <a:r>
                        <a:rPr lang="en-US" altLang="zh-CN" sz="30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information</a:t>
                      </a:r>
                      <a:endParaRPr lang="zh-CN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First Floor</a:t>
                      </a:r>
                      <a:r>
                        <a:rPr lang="zh-CN" altLang="zh-CN" sz="3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altLang="zh-CN" sz="3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Children’s reading room &amp; </a:t>
                      </a: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Children’s comic-book reading room</a:t>
                      </a:r>
                      <a:r>
                        <a:rPr lang="en-US" altLang="zh-CN" sz="30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altLang="zh-CN" sz="30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Second Floor</a:t>
                      </a:r>
                      <a:r>
                        <a:rPr lang="zh-CN" altLang="zh-CN" sz="3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altLang="zh-CN" sz="3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Family Reading Library</a:t>
                      </a:r>
                      <a:endParaRPr lang="zh-CN" altLang="zh-CN" sz="30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Third Floor</a:t>
                      </a:r>
                      <a:r>
                        <a:rPr lang="zh-CN" altLang="zh-CN" sz="3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altLang="zh-CN" sz="3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E-reading</a:t>
                      </a:r>
                      <a:r>
                        <a:rPr lang="zh-CN" altLang="zh-CN" sz="3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altLang="zh-CN" sz="3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电子阅读</a:t>
                      </a:r>
                      <a:r>
                        <a:rPr lang="zh-CN" altLang="zh-CN" sz="3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altLang="zh-CN" sz="3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room</a:t>
                      </a:r>
                      <a:endParaRPr lang="zh-CN" altLang="zh-CN" sz="30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Fifth</a:t>
                      </a:r>
                      <a:r>
                        <a:rPr lang="en-US" altLang="zh-CN" sz="3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Floor</a:t>
                      </a:r>
                      <a:r>
                        <a:rPr lang="zh-CN" altLang="zh-CN" sz="3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altLang="zh-CN" sz="3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Free</a:t>
                      </a:r>
                      <a:r>
                        <a:rPr lang="en-US" altLang="zh-CN" sz="3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study</a:t>
                      </a:r>
                      <a:r>
                        <a:rPr lang="en-US" altLang="zh-CN" sz="3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room</a:t>
                      </a:r>
                      <a:endParaRPr lang="zh-CN" altLang="zh-CN" sz="30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30000"/>
                        </a:lnSpc>
                      </a:pPr>
                      <a:r>
                        <a:rPr lang="en-US" altLang="zh-CN" sz="3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10</a:t>
                      </a:r>
                      <a:r>
                        <a:rPr lang="en-US" altLang="zh-CN" sz="3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books</a:t>
                      </a:r>
                      <a:r>
                        <a:rPr lang="en-US" altLang="zh-CN" sz="3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can</a:t>
                      </a:r>
                      <a:r>
                        <a:rPr lang="en-US" altLang="zh-CN" sz="3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be</a:t>
                      </a:r>
                      <a:r>
                        <a:rPr lang="en-US" altLang="zh-CN" sz="3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borrowed</a:t>
                      </a:r>
                      <a:r>
                        <a:rPr lang="en-US" altLang="zh-CN" sz="3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each</a:t>
                      </a:r>
                      <a:r>
                        <a:rPr lang="en-US" altLang="zh-CN" sz="3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time</a:t>
                      </a:r>
                      <a:r>
                        <a:rPr lang="en-US" altLang="zh-CN" sz="30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kumimoji="0" lang="zh-CN" altLang="en-US" sz="30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5633825"/>
                  </a:ext>
                </a:extLst>
              </a:tr>
            </a:tbl>
          </a:graphicData>
        </a:graphic>
      </p:graphicFrame>
      <p:pic>
        <p:nvPicPr>
          <p:cNvPr id="3" name="qx141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9335566" y="2852935"/>
            <a:ext cx="2304256" cy="1454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066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/>
          </p:nvPr>
        </p:nvGraphicFramePr>
        <p:xfrm>
          <a:off x="334566" y="1487521"/>
          <a:ext cx="11521280" cy="3111364"/>
        </p:xfrm>
        <a:graphic>
          <a:graphicData uri="http://schemas.openxmlformats.org/drawingml/2006/table">
            <a:tbl>
              <a:tblPr firstRow="1" firstCol="1" bandRow="1"/>
              <a:tblGrid>
                <a:gridCol w="2592288">
                  <a:extLst>
                    <a:ext uri="{9D8B030D-6E8A-4147-A177-3AD203B41FA5}">
                      <a16:colId xmlns:a16="http://schemas.microsoft.com/office/drawing/2014/main" val="2520165003"/>
                    </a:ext>
                  </a:extLst>
                </a:gridCol>
                <a:gridCol w="8928992">
                  <a:extLst>
                    <a:ext uri="{9D8B030D-6E8A-4147-A177-3AD203B41FA5}">
                      <a16:colId xmlns:a16="http://schemas.microsoft.com/office/drawing/2014/main" val="1829560496"/>
                    </a:ext>
                  </a:extLst>
                </a:gridCol>
              </a:tblGrid>
              <a:tr h="26041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5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6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Address</a:t>
                      </a: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Times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Square,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Changping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Road,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Shantou</a:t>
                      </a:r>
                      <a:endParaRPr kumimoji="0" lang="zh-CN" altLang="en-US" sz="36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4993567"/>
                  </a:ext>
                </a:extLst>
              </a:tr>
              <a:tr h="54933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5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6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Tel</a:t>
                      </a:r>
                      <a:r>
                        <a:rPr lang="en-US" altLang="zh-CN" sz="3600" b="1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0754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88943002</a:t>
                      </a:r>
                      <a:r>
                        <a:rPr lang="zh-CN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altLang="zh-CN" sz="3600" smtClean="0">
                          <a:solidFill>
                            <a:srgbClr val="000000"/>
                          </a:solidFill>
                          <a:effectLst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0754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88943020</a:t>
                      </a:r>
                      <a:r>
                        <a:rPr lang="zh-CN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；</a:t>
                      </a:r>
                      <a:r>
                        <a:rPr lang="zh-CN" altLang="zh-CN" sz="3600" smtClean="0">
                          <a:solidFill>
                            <a:srgbClr val="000000"/>
                          </a:solidFill>
                          <a:effectLst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0754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仿宋" panose="02010609060101010101" pitchFamily="49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88943019</a:t>
                      </a:r>
                      <a:endParaRPr kumimoji="0" lang="zh-CN" altLang="en-US" sz="36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8931262"/>
                  </a:ext>
                </a:extLst>
              </a:tr>
              <a:tr h="88937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5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altLang="zh-CN" sz="36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Website</a:t>
                      </a:r>
                      <a:endParaRPr lang="zh-CN" sz="3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3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lang="en-US" altLang="zh-CN" sz="3600" i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http</a:t>
                      </a:r>
                      <a:r>
                        <a:rPr lang="zh-CN" altLang="zh-CN" sz="3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altLang="zh-CN" sz="3600" i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//www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3600" i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stlib</a:t>
                      </a:r>
                      <a:r>
                        <a:rPr lang="en-US" altLang="zh-CN" sz="36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3600" i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net</a:t>
                      </a:r>
                      <a:endParaRPr kumimoji="0" lang="zh-CN" altLang="en-US" sz="36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56338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14518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468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4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get into the library at </a:t>
            </a:r>
            <a:r>
              <a:rPr lang="zh-CN" altLang="zh-CN" sz="3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Saturday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8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a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8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p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10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a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10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p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132342"/>
            <a:ext cx="11485848" cy="2347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— 17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From Saturday to Sunday &amp; Public Holiday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可知，周六早上九点到下午五点可以进入图书馆，早上十点在这个时间段。故选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45704" y="928854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0028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go to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 if you want to read books on the Internet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2nd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3rd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5th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6th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4127304"/>
            <a:ext cx="11485848" cy="1605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Third Floor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reading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电子阅读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room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可知，在三楼可以上网阅读。故选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5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45704" y="928854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8661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must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library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study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shout or talk loudly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keep the room clean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enjoy reading with your family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 sz="340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895038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Rules to follow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Keep quiet.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可知，要保持安静，禁止喧哗。故选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4062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433</Words>
  <Application>Microsoft Office PowerPoint</Application>
  <PresentationFormat>自定义</PresentationFormat>
  <Paragraphs>61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1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480</cp:revision>
  <dcterms:created xsi:type="dcterms:W3CDTF">2020-11-06T05:24:00Z</dcterms:created>
  <dcterms:modified xsi:type="dcterms:W3CDTF">2025-09-13T08:21:44Z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95DC9B4C53454EBEB37AF9983292ED09_12</vt:lpwstr>
  </property>
</Properties>
</file>